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67" r:id="rId3"/>
    <p:sldId id="268" r:id="rId4"/>
    <p:sldId id="269" r:id="rId5"/>
    <p:sldId id="256" r:id="rId6"/>
    <p:sldId id="257" r:id="rId7"/>
    <p:sldId id="258" r:id="rId8"/>
    <p:sldId id="270" r:id="rId9"/>
    <p:sldId id="273" r:id="rId10"/>
    <p:sldId id="288" r:id="rId11"/>
    <p:sldId id="275" r:id="rId12"/>
    <p:sldId id="274" r:id="rId13"/>
    <p:sldId id="285" r:id="rId14"/>
    <p:sldId id="286" r:id="rId15"/>
    <p:sldId id="287" r:id="rId16"/>
    <p:sldId id="271" r:id="rId17"/>
    <p:sldId id="272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4630400" cy="8229600"/>
  <p:notesSz cx="8229600" cy="14630400"/>
  <p:embeddedFontLs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2" d="100"/>
          <a:sy n="42" d="100"/>
        </p:scale>
        <p:origin x="9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70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533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733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7270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8500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6335908" y="1274261"/>
            <a:ext cx="8601260" cy="5498198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240" b="1" dirty="0"/>
              <a:t>Mazen </a:t>
            </a:r>
          </a:p>
          <a:p>
            <a:pPr algn="ctr"/>
            <a:r>
              <a:rPr lang="en-US" sz="66240" b="1" dirty="0"/>
              <a:t>Saad</a:t>
            </a:r>
          </a:p>
          <a:p>
            <a:pPr algn="ctr"/>
            <a:endParaRPr lang="ar-EG" sz="25920" dirty="0"/>
          </a:p>
          <a:p>
            <a:pPr algn="ctr"/>
            <a:r>
              <a:rPr lang="ro-RO" sz="25920" b="1" dirty="0">
                <a:solidFill>
                  <a:schemeClr val="accent4"/>
                </a:solidFill>
              </a:rPr>
              <a:t>Computer </a:t>
            </a:r>
            <a:r>
              <a:rPr lang="en-US" sz="25920" b="1" dirty="0">
                <a:solidFill>
                  <a:schemeClr val="accent4"/>
                </a:solidFill>
              </a:rPr>
              <a:t>T</a:t>
            </a:r>
            <a:r>
              <a:rPr lang="ro-RO" sz="25920" b="1" dirty="0">
                <a:solidFill>
                  <a:schemeClr val="accent4"/>
                </a:solidFill>
              </a:rPr>
              <a:t>eacher</a:t>
            </a:r>
            <a:endParaRPr lang="ar-EG" sz="25920" b="1" dirty="0">
              <a:solidFill>
                <a:schemeClr val="accent4"/>
              </a:solidFill>
            </a:endParaRPr>
          </a:p>
        </p:txBody>
      </p:sp>
      <p:pic>
        <p:nvPicPr>
          <p:cNvPr id="5" name="Picture 4" descr="A poster for a computer program&#10;&#10;AI-generated content may be incorrect.">
            <a:extLst>
              <a:ext uri="{FF2B5EF4-FFF2-40B4-BE49-F238E27FC236}">
                <a16:creationId xmlns:a16="http://schemas.microsoft.com/office/drawing/2014/main" id="{6D79380C-05BD-2350-098C-4124DBCA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5908" cy="79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683F-4BA3-A279-646E-60088153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64E-D71B-6BF9-CEA0-F102A977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100360"/>
            <a:ext cx="9023216" cy="2430965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Think carefully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7BABA587-AD70-0AF5-C2A5-604C85E08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F88FB31A-AC40-0A00-FFE0-EE91DF9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90" y="3242174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7313293" y="12"/>
            <a:ext cx="7317108" cy="82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A558-91A0-869B-6D8E-E697FA8F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BDD-5FDB-6A72-81F7-C7D8CEDC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62" y="909207"/>
            <a:ext cx="8735045" cy="5434148"/>
          </a:xfrm>
        </p:spPr>
        <p:txBody>
          <a:bodyPr vert="horz" lIns="109728" tIns="54864" rIns="109728" bIns="54864" rtlCol="0" anchor="ctr">
            <a:normAutofit/>
          </a:bodyPr>
          <a:lstStyle/>
          <a:p>
            <a:pPr rtl="0">
              <a:lnSpc>
                <a:spcPct val="90000"/>
              </a:lnSpc>
            </a:pPr>
            <a:endParaRPr lang="en-US" sz="576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5B2A3-F5B3-1B05-F45D-218E5AA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71069" y="250845"/>
            <a:ext cx="7727910" cy="7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F133-9B4A-FDBD-E638-E1A21AA5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62D2-4C23-ED7E-B35E-4EF5713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91BB-C108-E41C-2EDE-DF697A1E1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7479968" y="0"/>
            <a:ext cx="7317108" cy="82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09C2-6548-6D4D-C580-9A19143C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59B9-D505-D060-9F34-6306CC60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30" y="1737361"/>
            <a:ext cx="6719930" cy="3716384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7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60105-632A-6718-A25E-AB460FD0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1320" y="285224"/>
            <a:ext cx="4994789" cy="51685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075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66E-4A2C-0A1D-FF16-157D471A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A5D-49BD-AFD7-6ACB-5D1DC115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2BB24-2354-CCF2-ABF7-1EBF454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2" y="5450062"/>
            <a:ext cx="3598109" cy="2779538"/>
          </a:xfrm>
          <a:prstGeom prst="rect">
            <a:avLst/>
          </a:prstGeom>
          <a:effectLst/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7EB6CF39-5140-6BC4-E18F-B6614393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703" y="198913"/>
            <a:ext cx="587828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155342" cy="82296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1" y="-16257"/>
            <a:ext cx="7725663" cy="54805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7927503" y="1423825"/>
            <a:ext cx="5930736" cy="53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670" y="1162304"/>
            <a:ext cx="5544701" cy="54805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Page Number </a:t>
            </a:r>
            <a:br>
              <a:rPr lang="en-US" sz="11500" b="1" dirty="0">
                <a:solidFill>
                  <a:schemeClr val="accent2"/>
                </a:solidFill>
              </a:rPr>
            </a:br>
            <a:r>
              <a:rPr lang="en-US" sz="11500" b="1" dirty="0">
                <a:solidFill>
                  <a:schemeClr val="accent2"/>
                </a:solidFill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7991"/>
          <a:stretch>
            <a:fillRect/>
          </a:stretch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62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321" y="2898934"/>
            <a:ext cx="8199715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Components of a Pictogram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5321" y="3778210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Shape 2"/>
          <p:cNvSpPr/>
          <p:nvPr/>
        </p:nvSpPr>
        <p:spPr>
          <a:xfrm>
            <a:off x="862965" y="3975854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0" y="4100632"/>
            <a:ext cx="256580" cy="320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2965" y="4736187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Title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62965" y="5147310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Tells us what the pictogram is about (e.g., "Our Favorite Sports")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10212" y="3778210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0" name="Shape 6"/>
          <p:cNvSpPr/>
          <p:nvPr/>
        </p:nvSpPr>
        <p:spPr>
          <a:xfrm>
            <a:off x="7607856" y="3975854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661" y="4100632"/>
            <a:ext cx="256580" cy="3207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07856" y="4736187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Symbols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607856" y="5147310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icons that represent the data (e.g., 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⚽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soccer)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65321" y="5839182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5" name="Shape 10"/>
          <p:cNvSpPr/>
          <p:nvPr/>
        </p:nvSpPr>
        <p:spPr>
          <a:xfrm>
            <a:off x="862965" y="6036826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70" y="6161603"/>
            <a:ext cx="256580" cy="3207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2965" y="6797159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862965" y="7208282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Explains what each picture is worth (e.g., </a:t>
            </a: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⚽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2 students)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10212" y="5839182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20" name="Shape 14"/>
          <p:cNvSpPr/>
          <p:nvPr/>
        </p:nvSpPr>
        <p:spPr>
          <a:xfrm>
            <a:off x="7607856" y="6036826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661" y="6161603"/>
            <a:ext cx="256580" cy="32075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07856" y="6797159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Labels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607856" y="7208282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Names for each category (Soccer, Swimming, etc.)</a:t>
            </a:r>
            <a:endParaRPr lang="en-US" sz="1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2736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 in Our Daily Life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see pictograms everywhere, even if we don't realize it!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Road signs (No Parking, No Entry)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Restroom symbols for men and women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 symbols on forecasts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276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instructions on airplanes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8297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 icons on your tablet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34518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all use simple pictures to communicate important information </a:t>
            </a:r>
            <a:r>
              <a:rPr lang="en-US" sz="160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quickly and clearly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4082" y="4782"/>
            <a:ext cx="11727318" cy="8229600"/>
            <a:chOff x="1303402" y="3985"/>
            <a:chExt cx="9772765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DBE3B92-702C-7EE6-1371-EB1EAAE9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677" y="190950"/>
            <a:ext cx="10972800" cy="5498198"/>
          </a:xfrm>
        </p:spPr>
        <p:txBody>
          <a:bodyPr>
            <a:normAutofit fontScale="90000"/>
          </a:bodyPr>
          <a:lstStyle/>
          <a:p>
            <a:r>
              <a:rPr lang="en-US" sz="44640" b="1" dirty="0">
                <a:solidFill>
                  <a:schemeClr val="accent2"/>
                </a:solidFill>
              </a:rPr>
              <a:t>ICT</a:t>
            </a:r>
            <a:endParaRPr lang="ar-EG" sz="44640" b="1" dirty="0">
              <a:solidFill>
                <a:schemeClr val="accent2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621A6C2-1643-5884-F9C1-827174D35275}"/>
              </a:ext>
            </a:extLst>
          </p:cNvPr>
          <p:cNvSpPr txBox="1">
            <a:spLocks/>
          </p:cNvSpPr>
          <p:nvPr/>
        </p:nvSpPr>
        <p:spPr>
          <a:xfrm>
            <a:off x="2982015" y="4381982"/>
            <a:ext cx="10972800" cy="3524719"/>
          </a:xfrm>
          <a:prstGeom prst="rect">
            <a:avLst/>
          </a:prstGeom>
        </p:spPr>
        <p:txBody>
          <a:bodyPr vert="horz" lIns="109728" tIns="54864" rIns="109728" bIns="54864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480" dirty="0"/>
              <a:t>Grade 6</a:t>
            </a:r>
            <a:endParaRPr lang="ar-EG" sz="4464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Reading a Pictogram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4150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4" name="Shape 2"/>
          <p:cNvSpPr/>
          <p:nvPr/>
        </p:nvSpPr>
        <p:spPr>
          <a:xfrm>
            <a:off x="793790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3"/>
          <p:cNvSpPr/>
          <p:nvPr/>
        </p:nvSpPr>
        <p:spPr>
          <a:xfrm>
            <a:off x="117300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1: Read the title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471863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what information the pictogram is showing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24150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Shape 6"/>
          <p:cNvSpPr/>
          <p:nvPr/>
        </p:nvSpPr>
        <p:spPr>
          <a:xfrm>
            <a:off x="7428548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9" name="Text 7"/>
          <p:cNvSpPr/>
          <p:nvPr/>
        </p:nvSpPr>
        <p:spPr>
          <a:xfrm>
            <a:off x="7807762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2: Check the key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471863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how many items each symbol represents (e.g.,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5 students)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81776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Shape 10"/>
          <p:cNvSpPr/>
          <p:nvPr/>
        </p:nvSpPr>
        <p:spPr>
          <a:xfrm>
            <a:off x="793790" y="46817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1173004" y="4939070"/>
            <a:ext cx="3418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3: Count the symbols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429488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the total for each category by multiplying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81776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Shape 14"/>
          <p:cNvSpPr/>
          <p:nvPr/>
        </p:nvSpPr>
        <p:spPr>
          <a:xfrm>
            <a:off x="7428548" y="468177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7" name="Text 15"/>
          <p:cNvSpPr/>
          <p:nvPr/>
        </p:nvSpPr>
        <p:spPr>
          <a:xfrm>
            <a:off x="7807762" y="4939070"/>
            <a:ext cx="3319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 4: Compare the data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429488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for patterns, highest/lowest values, and differences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048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practice with an example on the next slide!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26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Practice: Class Favorite Book Genres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304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Look at this pictogram and answer: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484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the most popular book genre?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906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many students prefer history books?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328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the total number of students surveyed?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many more students prefer adventure books than history books?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793105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137196"/>
            <a:ext cx="283488" cy="2268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017306" y="607659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Remember: Count the icons and multiply by the key value!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358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Let's Create Our Own Pictogram!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Here's our data about favorite colors in our class: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260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Red: 8 students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479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Blue: 12 students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69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Green: 6 students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639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our pictogram: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09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a symbol (e.g.,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❤️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all colors)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731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Decide what each symbol represents (e.g.,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❤️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2 students)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153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how many symbols to draw for each color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0575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a title, labels, and key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90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 vs. Tables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1427"/>
            <a:ext cx="13042821" cy="3090982"/>
          </a:xfrm>
          <a:prstGeom prst="roundRect">
            <a:avLst>
              <a:gd name="adj" fmla="val 308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4" name="Shape 2"/>
          <p:cNvSpPr/>
          <p:nvPr/>
        </p:nvSpPr>
        <p:spPr>
          <a:xfrm>
            <a:off x="801410" y="2849047"/>
            <a:ext cx="6513790" cy="3075742"/>
          </a:xfrm>
          <a:prstGeom prst="roundRect">
            <a:avLst>
              <a:gd name="adj" fmla="val 3097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3"/>
          <p:cNvSpPr/>
          <p:nvPr/>
        </p:nvSpPr>
        <p:spPr>
          <a:xfrm>
            <a:off x="1028224" y="3075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566279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and engaging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008477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understand at a glance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45067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comparing amounts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4892873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Perfect for presenting to others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335072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Makes data more memorable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315200" y="2849047"/>
            <a:ext cx="6513790" cy="3075742"/>
          </a:xfrm>
          <a:prstGeom prst="rect">
            <a:avLst/>
          </a:prstGeom>
          <a:solidFill>
            <a:srgbClr val="E1E1EA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2" name="Shape 10"/>
          <p:cNvSpPr/>
          <p:nvPr/>
        </p:nvSpPr>
        <p:spPr>
          <a:xfrm>
            <a:off x="7315200" y="2849047"/>
            <a:ext cx="30480" cy="3075742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7542014" y="30758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3566279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precise with exact numbers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2014" y="4008477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show more detailed information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2014" y="445067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recording raw data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2014" y="4892873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Easier to show very large numbers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2014" y="5335072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Takes longer to understand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187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have their uses! The best choice depends on your purpose and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389" y="352306"/>
            <a:ext cx="3203377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We've Learned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448389" y="1156930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4" name="Text 2"/>
          <p:cNvSpPr/>
          <p:nvPr/>
        </p:nvSpPr>
        <p:spPr>
          <a:xfrm>
            <a:off x="640556" y="1088946"/>
            <a:ext cx="279320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 use symbols to show data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40556" y="1417201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make information visual and easy to understand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48389" y="1946315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7" name="Text 5"/>
          <p:cNvSpPr/>
          <p:nvPr/>
        </p:nvSpPr>
        <p:spPr>
          <a:xfrm>
            <a:off x="640556" y="1878330"/>
            <a:ext cx="254388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Every pictogram needs 4 key parts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40556" y="2206585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Title, symbols, key, and labels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48389" y="2735699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0" name="Text 8"/>
          <p:cNvSpPr/>
          <p:nvPr/>
        </p:nvSpPr>
        <p:spPr>
          <a:xfrm>
            <a:off x="640556" y="2667714"/>
            <a:ext cx="234910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see pictograms everywhere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40556" y="2995970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road signs to weather forecasts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48389" y="3525083"/>
            <a:ext cx="64056" cy="64056"/>
          </a:xfrm>
          <a:prstGeom prst="roundRect">
            <a:avLst>
              <a:gd name="adj" fmla="val 71375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640556" y="3457099"/>
            <a:ext cx="275379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pictograms is fun and useful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640556" y="3785354"/>
            <a:ext cx="6518434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skill you'll use in many subjects and real life!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479030" y="1072991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Check: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479030" y="1401247"/>
            <a:ext cx="6710601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the key of a pictogram is </a:t>
            </a: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</a:t>
            </a: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= 4 students, how many students does </a:t>
            </a: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🍎🍎🍎</a:t>
            </a:r>
            <a:r>
              <a:rPr lang="en-US" sz="1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represent?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7479030" y="1750219"/>
            <a:ext cx="6710601" cy="544354"/>
          </a:xfrm>
          <a:prstGeom prst="roundRect">
            <a:avLst>
              <a:gd name="adj" fmla="val 9886"/>
            </a:avLst>
          </a:prstGeom>
          <a:solidFill>
            <a:srgbClr val="D9D9D9"/>
          </a:solidFill>
          <a:ln/>
        </p:spPr>
        <p:txBody>
          <a:bodyPr/>
          <a:lstStyle/>
          <a:p>
            <a:endParaRPr lang="ar-EG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141" y="1942981"/>
            <a:ext cx="160139" cy="128111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895392" y="1910358"/>
            <a:ext cx="6166128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about it... then raise your hand to answer!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7479030" y="2438638"/>
            <a:ext cx="6710601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class: We'll learn about bar graphs and how they compare to pictograms!</a:t>
            </a:r>
            <a:endParaRPr lang="en-US" sz="8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0" y="2746653"/>
            <a:ext cx="6710601" cy="6710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3" y="63595"/>
            <a:ext cx="7312035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" y="2084832"/>
            <a:ext cx="5827776" cy="4937760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000" dirty="0">
                <a:solidFill>
                  <a:schemeClr val="tx2"/>
                </a:solidFill>
              </a:rPr>
              <a:t>Enter the notebook and write the following:</a:t>
            </a:r>
            <a:endParaRPr lang="ar-EG" sz="80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09" y="1092621"/>
            <a:ext cx="6035040" cy="60350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25" y="330364"/>
            <a:ext cx="10590788" cy="1237548"/>
          </a:xfrm>
        </p:spPr>
        <p:txBody>
          <a:bodyPr/>
          <a:lstStyle/>
          <a:p>
            <a:pPr algn="ctr"/>
            <a:r>
              <a:rPr lang="ro-RO" sz="96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509834" y="1910036"/>
            <a:ext cx="11663011" cy="1237548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</a:t>
            </a:r>
            <a:endParaRPr lang="ar-EG" sz="648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972224" y="4114800"/>
            <a:ext cx="6200622" cy="2166696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480" dirty="0"/>
              <a:t>T</a:t>
            </a:r>
            <a:r>
              <a:rPr lang="ro-RO" sz="6480" dirty="0"/>
              <a:t>he </a:t>
            </a:r>
            <a:r>
              <a:rPr lang="en-US" sz="6480" dirty="0"/>
              <a:t>D</a:t>
            </a:r>
            <a:r>
              <a:rPr lang="ro-RO" sz="6480" dirty="0"/>
              <a:t>ate</a:t>
            </a:r>
            <a:endParaRPr lang="ar-EG" sz="6480" dirty="0"/>
          </a:p>
          <a:p>
            <a:pPr algn="ctr"/>
            <a:r>
              <a:rPr lang="en-US" sz="6480" dirty="0"/>
              <a:t>2025 / 9 / </a:t>
            </a:r>
            <a:endParaRPr lang="ar-EG" sz="6480" dirty="0"/>
          </a:p>
        </p:txBody>
      </p:sp>
      <p:pic>
        <p:nvPicPr>
          <p:cNvPr id="5" name="Picture 4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12B9B0E3-8AF3-000B-245F-4AD131ED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2" y="3392911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5122"/>
            <a:ext cx="8439421" cy="219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Pictograms</a:t>
            </a:r>
            <a:r>
              <a:rPr lang="en-US" sz="7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7200" dirty="0">
              <a:solidFill>
                <a:srgbClr val="1B1B27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7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Data Storytelling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793790" y="4449246"/>
            <a:ext cx="7692288" cy="306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journey into the world of pictograms! </a:t>
            </a:r>
            <a:r>
              <a:rPr lang="en-US" sz="32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Today</a:t>
            </a:r>
            <a:r>
              <a:rPr lang="en-US" sz="3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we'll discover how pictures can tell powerful data stories that are easy to understand at a glance.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6176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We'll Learn Today</a:t>
            </a:r>
            <a:endParaRPr lang="en-US" sz="720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 pictogram?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1530906" y="374332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definition and purpose of pictograms</a:t>
            </a:r>
            <a:endParaRPr lang="en-US" b="1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components</a:t>
            </a:r>
            <a:endParaRPr lang="en-US" sz="2400" b="1" dirty="0"/>
          </a:p>
        </p:txBody>
      </p:sp>
      <p:sp>
        <p:nvSpPr>
          <p:cNvPr id="10" name="Text 8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the essential parts that make up an effective pictogram</a:t>
            </a:r>
            <a:endParaRPr lang="en-US" b="1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Real-world examples</a:t>
            </a:r>
            <a:endParaRPr lang="en-US" sz="2400" b="1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Discovering pictograms in our everyday lives</a:t>
            </a:r>
            <a:endParaRPr lang="en-US" b="1" dirty="0"/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our own</a:t>
            </a:r>
            <a:endParaRPr lang="en-US" sz="2400" b="1" dirty="0"/>
          </a:p>
        </p:txBody>
      </p:sp>
      <p:sp>
        <p:nvSpPr>
          <p:cNvPr id="18" name="Text 16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and interpreting pictograms with our class data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 </a:t>
            </a:r>
            <a:r>
              <a:rPr lang="en-US" sz="6600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Pictogram</a:t>
            </a:r>
            <a:r>
              <a:rPr lang="en-US" sz="6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?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pictogram is a </a:t>
            </a:r>
            <a:r>
              <a:rPr lang="en-US" sz="280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chart that uses pictures or symbols</a:t>
            </a: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represent data instead of just numbers.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2449" y="402159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Pictograms make information: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569453" y="465391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understand at a glance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42449" y="5222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Visually engaging and interesting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569453" y="5747389"/>
            <a:ext cx="7479744" cy="86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Accessible to everyone, even if they're not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strong readers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69453" y="6623258"/>
            <a:ext cx="7479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memorable than tables of numbers</a:t>
            </a:r>
            <a:endParaRPr lang="en-US" sz="28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In A Track Field">
            <a:extLst>
              <a:ext uri="{FF2B5EF4-FFF2-40B4-BE49-F238E27FC236}">
                <a16:creationId xmlns:a16="http://schemas.microsoft.com/office/drawing/2014/main" id="{99462BC4-BE94-2BB0-F95B-38CB71F2F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/>
          <a:stretch>
            <a:fillRect/>
          </a:stretch>
        </p:blipFill>
        <p:spPr>
          <a:xfrm>
            <a:off x="-3656" y="10"/>
            <a:ext cx="14630398" cy="8229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9122"/>
            <a:ext cx="14630398" cy="37945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08" y="1268484"/>
            <a:ext cx="12070080" cy="42897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900" dirty="0">
                <a:solidFill>
                  <a:srgbClr val="FFFFFF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367990"/>
            <a:ext cx="9023216" cy="3166946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Do you know the meaning of this sign?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77CB93FF-4C93-19FA-6B90-4866DDBB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02" y="3743979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712</Words>
  <Application>Microsoft Office PowerPoint</Application>
  <PresentationFormat>Custom</PresentationFormat>
  <Paragraphs>122</Paragraphs>
  <Slides>24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Roboto</vt:lpstr>
      <vt:lpstr>Raleway</vt:lpstr>
      <vt:lpstr>Arial</vt:lpstr>
      <vt:lpstr>Office Theme</vt:lpstr>
      <vt:lpstr>PowerPoint Presentation</vt:lpstr>
      <vt:lpstr>ICT</vt:lpstr>
      <vt:lpstr>Enter the notebook and write the following:</vt:lpstr>
      <vt:lpstr>Lesson title</vt:lpstr>
      <vt:lpstr>PowerPoint Presentation</vt:lpstr>
      <vt:lpstr>PowerPoint Presentation</vt:lpstr>
      <vt:lpstr>PowerPoint Presentation</vt:lpstr>
      <vt:lpstr>Start</vt:lpstr>
      <vt:lpstr>Do you know the meaning of this sign?</vt:lpstr>
      <vt:lpstr>Think carefully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Page Number  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Mazen Abdel Tawab Saad Ahmed</cp:lastModifiedBy>
  <cp:revision>18</cp:revision>
  <dcterms:created xsi:type="dcterms:W3CDTF">2025-09-07T16:36:07Z</dcterms:created>
  <dcterms:modified xsi:type="dcterms:W3CDTF">2025-09-07T19:01:41Z</dcterms:modified>
</cp:coreProperties>
</file>